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3DB9C7-723E-4840-B54F-33FF87465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0F9B2C4-A972-4FA0-A188-A71F296CB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8D33E6C-0FD8-4F71-B670-BCF01C9A5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60B8173-1E7A-45BF-BBE6-F6882900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D7954A7-9A3C-4A0E-9D70-74933BC86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002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BF94A5-D3C2-4C17-96C8-0D912738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990274D-8FFA-4E34-BF6E-C54E3C744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AD561DE-985B-4FA6-BCC4-5358BD8EA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A345F6D-FFB9-4C7E-B16E-69EF0F4DB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A7787EF-6A54-4322-A128-CE843D48D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897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52431760-69FC-4EF4-AFED-30105ABCD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0D073A0-38DD-402B-A43D-9E11EE0CB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4950D71-2701-4DE1-9C70-005238D3D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332642B-0DC5-41D4-A226-D1A264A67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1E0C1C1-4C3C-4D28-BE8C-57130D7F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268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2E2B68-7328-441F-A256-ED067A77C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6204D55-8ECA-45D4-B364-BD4AF8F9B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0FC50CA-35DA-4F24-B5FF-471D9C599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16E2B19-A2A8-41AF-B136-18B5AA1CB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A2286EC-3F91-458A-B40D-3932DE26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496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94596-F0C3-48AE-B180-3A83F152E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497CCBC-3B6A-4257-91A3-35F51B369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B2CA594-F060-42F1-A239-9EA2CE85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6A54E6-B022-424A-8BED-AB1A8ECF0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FCD9BE6-511F-43C2-8DC2-6C3C71AC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637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F6D8B2-A3A8-4162-8B91-C6F11C767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566E991-42CC-4653-8930-8A303BDC04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CF053C3-3EA8-44F4-AE34-04FCDDE25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DCC4503-2B32-41A1-A663-D51932190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11CE40C-494A-4625-B0D2-66135EC7A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5299EE5-032D-47A7-BE7C-16B7AAB39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376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776D11-9355-486F-8F72-79685148C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50AAD76-5632-4FFE-8FFC-DF6C2331C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BC94C09-A615-449D-9F54-61C61B323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9E9A806-67EC-4745-B9AE-FF705A7EF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1A9B82E-9B6F-434D-BEC3-745A32A0F6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7EAB0D83-13A9-4CFD-B761-186B3AC42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11D8CFA2-B8E7-441A-8969-2547C1C4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65EFA20-1ADF-4535-94F5-F9580EA2E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756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D991C-2BAD-414A-ADA3-377552D9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2BE7EEC-8B7F-4A14-A2E6-9A8C7A1A1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B054029-AAE1-4A0A-B656-4AA3D9A37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3AAFA4F-DD4A-4691-B9F9-FA1C27CF0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363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5080829-7791-4F1C-878A-BEBDD714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3FE5FA3-6F5F-4C5D-8D92-766ECE22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6D2C266-7DE2-470D-BF49-4E706782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884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3C9FA2-54EB-405A-A7E8-0697357B1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A8C0BA5-BF04-4BAA-AE34-0D8C62DDC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02C8F30-BB8C-4250-950D-10510E87D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C2E83F1-22A3-48EF-830D-F9E5203A9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E7D8E55-5822-4E27-93C6-9E8A8C6A6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926D994-B206-49AF-A80D-273F41FD8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153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EF88A-F3A0-4D12-85F1-D535720C0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09DF5D2-F304-4D8C-96D0-526D82A6C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9B35713-1AB0-4B26-9005-1FC0DC6A3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0041702-3E2A-46C4-956F-61AD9F347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E899360-2D1C-4931-87B8-46D655DC9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43B17AE-2F28-4E2C-B642-87957B1E5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671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7032D72-CDD5-4E1E-9919-EB1900DEC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7212732-BA69-465D-BD8E-525E6A44B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ADEA499-A469-4CE0-B3E1-49555D1E2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F745D-F29B-4981-92F3-645A6D6AB1EC}" type="datetimeFigureOut">
              <a:rPr lang="da-DK" smtClean="0"/>
              <a:t>29-10-2018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C0F0178-4991-4639-827A-3E81A007FC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6730D68-71C6-41EB-8366-0A4F35B08D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FFFA7-D43C-4CD8-8520-DA9B2F5126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253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>
            <a:extLst>
              <a:ext uri="{FF2B5EF4-FFF2-40B4-BE49-F238E27FC236}">
                <a16:creationId xmlns:a16="http://schemas.microsoft.com/office/drawing/2014/main" id="{C043FE09-0FB7-4098-83C9-CB720AB9768D}"/>
              </a:ext>
            </a:extLst>
          </p:cNvPr>
          <p:cNvGrpSpPr/>
          <p:nvPr/>
        </p:nvGrpSpPr>
        <p:grpSpPr>
          <a:xfrm>
            <a:off x="4272718" y="1203488"/>
            <a:ext cx="3252511" cy="2084400"/>
            <a:chOff x="6750000" y="4418725"/>
            <a:chExt cx="1882800" cy="1883714"/>
          </a:xfrm>
        </p:grpSpPr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08F9E280-B33C-4497-8ED1-69875F5F9E62}"/>
                </a:ext>
              </a:extLst>
            </p:cNvPr>
            <p:cNvSpPr/>
            <p:nvPr/>
          </p:nvSpPr>
          <p:spPr>
            <a:xfrm>
              <a:off x="6750000" y="4418725"/>
              <a:ext cx="1882800" cy="1883714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da-DK" altLang="da-DK" sz="1200" i="1" dirty="0">
                  <a:solidFill>
                    <a:schemeClr val="tx2"/>
                  </a:solidFill>
                </a:rPr>
                <a:t>[</a:t>
              </a:r>
              <a:r>
                <a:rPr lang="da-DK" sz="1200" i="1" dirty="0">
                  <a:solidFill>
                    <a:schemeClr val="tx2"/>
                  </a:solidFill>
                </a:rPr>
                <a:t>Beskriv (kort), hvad teknologien kan i så lidt tekniske termer som muligt]</a:t>
              </a:r>
              <a:endParaRPr lang="da-DK" altLang="da-DK" sz="1200" i="1" dirty="0">
                <a:solidFill>
                  <a:schemeClr val="tx2"/>
                </a:solidFill>
              </a:endParaRPr>
            </a:p>
          </p:txBody>
        </p:sp>
        <p:sp>
          <p:nvSpPr>
            <p:cNvPr id="6" name="Pladsholder til tekst 7">
              <a:extLst>
                <a:ext uri="{FF2B5EF4-FFF2-40B4-BE49-F238E27FC236}">
                  <a16:creationId xmlns:a16="http://schemas.microsoft.com/office/drawing/2014/main" id="{B9606B1E-A4D5-4648-8AC5-D40747DA4684}"/>
                </a:ext>
              </a:extLst>
            </p:cNvPr>
            <p:cNvSpPr txBox="1">
              <a:spLocks/>
            </p:cNvSpPr>
            <p:nvPr/>
          </p:nvSpPr>
          <p:spPr>
            <a:xfrm>
              <a:off x="7110616" y="4582325"/>
              <a:ext cx="1440000" cy="360000"/>
            </a:xfrm>
            <a:prstGeom prst="rect">
              <a:avLst/>
            </a:prstGeom>
            <a:noFill/>
          </p:spPr>
          <p:txBody>
            <a:bodyPr lIns="0" tIns="0" rIns="0" bIns="0">
              <a:normAutofit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2800"/>
                </a:lnSpc>
              </a:pPr>
              <a:r>
                <a:rPr lang="da-DK" sz="1600" dirty="0">
                  <a:solidFill>
                    <a:schemeClr val="accent1"/>
                  </a:solidFill>
                </a:rPr>
                <a:t>Teknologiens formål</a:t>
              </a:r>
              <a:endParaRPr lang="da-DK" sz="20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9EF54A04-CEC4-4DF2-B465-4F509E957A74}"/>
              </a:ext>
            </a:extLst>
          </p:cNvPr>
          <p:cNvSpPr txBox="1">
            <a:spLocks/>
          </p:cNvSpPr>
          <p:nvPr/>
        </p:nvSpPr>
        <p:spPr>
          <a:xfrm>
            <a:off x="615074" y="269032"/>
            <a:ext cx="7516147" cy="7481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altLang="da-DK" dirty="0">
                <a:solidFill>
                  <a:schemeClr val="tx2"/>
                </a:solidFill>
              </a:rPr>
              <a:t>[Teknologiens navn]</a:t>
            </a:r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7C74A351-C174-4AA0-8A2C-2B62CFF0DBDB}"/>
              </a:ext>
            </a:extLst>
          </p:cNvPr>
          <p:cNvGrpSpPr/>
          <p:nvPr/>
        </p:nvGrpSpPr>
        <p:grpSpPr>
          <a:xfrm>
            <a:off x="656878" y="1203488"/>
            <a:ext cx="3252511" cy="2084400"/>
            <a:chOff x="557488" y="1362514"/>
            <a:chExt cx="3252511" cy="2084400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13FC0CAF-46A0-48D5-8F7D-C6EA96464772}"/>
                </a:ext>
              </a:extLst>
            </p:cNvPr>
            <p:cNvSpPr/>
            <p:nvPr/>
          </p:nvSpPr>
          <p:spPr>
            <a:xfrm>
              <a:off x="557488" y="1362514"/>
              <a:ext cx="3252511" cy="2084400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da-DK" altLang="da-DK" sz="1200" i="1" dirty="0">
                  <a:solidFill>
                    <a:schemeClr val="tx2"/>
                  </a:solidFill>
                </a:rPr>
                <a:t>[</a:t>
              </a:r>
              <a:r>
                <a:rPr lang="da-DK" sz="1200" i="1" dirty="0">
                  <a:solidFill>
                    <a:schemeClr val="tx2"/>
                  </a:solidFill>
                </a:rPr>
                <a:t>Skriv teknologiens navn. Hvis du allerede har valgt en leverandør kan navnet på leverandøren også skrives her</a:t>
              </a:r>
              <a:r>
                <a:rPr lang="da-DK" altLang="da-DK" sz="1200" i="1" dirty="0">
                  <a:solidFill>
                    <a:schemeClr val="tx2"/>
                  </a:solidFill>
                </a:rPr>
                <a:t>]</a:t>
              </a:r>
            </a:p>
            <a:p>
              <a:endParaRPr lang="da-DK" altLang="da-DK" sz="1200" dirty="0"/>
            </a:p>
          </p:txBody>
        </p:sp>
        <p:sp>
          <p:nvSpPr>
            <p:cNvPr id="9" name="Pladsholder til tekst 7">
              <a:extLst>
                <a:ext uri="{FF2B5EF4-FFF2-40B4-BE49-F238E27FC236}">
                  <a16:creationId xmlns:a16="http://schemas.microsoft.com/office/drawing/2014/main" id="{BF84F11B-6C4D-4C31-8395-78F866F7A5D0}"/>
                </a:ext>
              </a:extLst>
            </p:cNvPr>
            <p:cNvSpPr txBox="1">
              <a:spLocks/>
            </p:cNvSpPr>
            <p:nvPr/>
          </p:nvSpPr>
          <p:spPr>
            <a:xfrm>
              <a:off x="939953" y="1543543"/>
              <a:ext cx="2487580" cy="398353"/>
            </a:xfrm>
            <a:prstGeom prst="rect">
              <a:avLst/>
            </a:prstGeom>
            <a:noFill/>
          </p:spPr>
          <p:txBody>
            <a:bodyPr lIns="0" tIns="0" rIns="0" bIns="0">
              <a:normAutofit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2800"/>
                </a:lnSpc>
              </a:pPr>
              <a:r>
                <a:rPr lang="da-DK" sz="1600" dirty="0">
                  <a:solidFill>
                    <a:schemeClr val="accent1"/>
                  </a:solidFill>
                </a:rPr>
                <a:t>Teknologiens navn</a:t>
              </a:r>
              <a:endParaRPr lang="da-DK" sz="20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2" name="Gruppe 11">
            <a:extLst>
              <a:ext uri="{FF2B5EF4-FFF2-40B4-BE49-F238E27FC236}">
                <a16:creationId xmlns:a16="http://schemas.microsoft.com/office/drawing/2014/main" id="{FD647D2A-DE96-4335-80FD-30407D569CF0}"/>
              </a:ext>
            </a:extLst>
          </p:cNvPr>
          <p:cNvGrpSpPr/>
          <p:nvPr/>
        </p:nvGrpSpPr>
        <p:grpSpPr>
          <a:xfrm>
            <a:off x="7888558" y="1203489"/>
            <a:ext cx="3450416" cy="2084400"/>
            <a:chOff x="6750001" y="4418724"/>
            <a:chExt cx="1997362" cy="1855908"/>
          </a:xfrm>
        </p:grpSpPr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20BA393F-7EBF-4F7C-850C-65272ED8709E}"/>
                </a:ext>
              </a:extLst>
            </p:cNvPr>
            <p:cNvSpPr/>
            <p:nvPr/>
          </p:nvSpPr>
          <p:spPr>
            <a:xfrm>
              <a:off x="6750001" y="4418724"/>
              <a:ext cx="1997362" cy="1855908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da-DK" sz="1200" i="1" dirty="0">
                  <a:solidFill>
                    <a:schemeClr val="tx2"/>
                  </a:solidFill>
                </a:rPr>
                <a:t>[Længere beskrivelse af teknologiens funktion særligt i forhold til virksomhedens drift. Beskrivelsen kan også uddybe, hvorfor det er vigtigt for virksomheden at have en teknologisk løsning til dette formål.]</a:t>
              </a:r>
              <a:endParaRPr lang="da-DK" altLang="da-DK" sz="1200" i="1" dirty="0">
                <a:solidFill>
                  <a:schemeClr val="tx2"/>
                </a:solidFill>
              </a:endParaRPr>
            </a:p>
          </p:txBody>
        </p:sp>
        <p:sp>
          <p:nvSpPr>
            <p:cNvPr id="14" name="Pladsholder til tekst 7">
              <a:extLst>
                <a:ext uri="{FF2B5EF4-FFF2-40B4-BE49-F238E27FC236}">
                  <a16:creationId xmlns:a16="http://schemas.microsoft.com/office/drawing/2014/main" id="{A1BADDF5-B62F-4766-94D8-221741493D11}"/>
                </a:ext>
              </a:extLst>
            </p:cNvPr>
            <p:cNvSpPr txBox="1">
              <a:spLocks/>
            </p:cNvSpPr>
            <p:nvPr/>
          </p:nvSpPr>
          <p:spPr>
            <a:xfrm>
              <a:off x="7110616" y="4582325"/>
              <a:ext cx="1440000" cy="360000"/>
            </a:xfrm>
            <a:prstGeom prst="rect">
              <a:avLst/>
            </a:prstGeom>
            <a:noFill/>
          </p:spPr>
          <p:txBody>
            <a:bodyPr lIns="0" tIns="0" rIns="0" bIns="0">
              <a:normAutofit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2800"/>
                </a:lnSpc>
              </a:pPr>
              <a:r>
                <a:rPr lang="da-DK" sz="1600" dirty="0">
                  <a:solidFill>
                    <a:schemeClr val="accent1"/>
                  </a:solidFill>
                </a:rPr>
                <a:t>Funktionalitet</a:t>
              </a:r>
              <a:endParaRPr lang="da-DK" sz="20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Rektangel 16">
            <a:extLst>
              <a:ext uri="{FF2B5EF4-FFF2-40B4-BE49-F238E27FC236}">
                <a16:creationId xmlns:a16="http://schemas.microsoft.com/office/drawing/2014/main" id="{3F69830D-1410-4FC5-93F2-79225FAF3708}"/>
              </a:ext>
            </a:extLst>
          </p:cNvPr>
          <p:cNvSpPr/>
          <p:nvPr/>
        </p:nvSpPr>
        <p:spPr>
          <a:xfrm>
            <a:off x="656877" y="3420673"/>
            <a:ext cx="10682097" cy="1094512"/>
          </a:xfrm>
          <a:prstGeom prst="rect">
            <a:avLst/>
          </a:prstGeom>
          <a:noFill/>
          <a:ln w="63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<a:prstTxWarp prst="textNoShape">
              <a:avLst/>
            </a:prstTxWarp>
            <a:normAutofit fontScale="62500" lnSpcReduction="20000"/>
          </a:bodyPr>
          <a:lstStyle/>
          <a:p>
            <a:r>
              <a:rPr lang="da-DK" sz="1900" i="1" dirty="0">
                <a:solidFill>
                  <a:schemeClr val="tx2"/>
                </a:solidFill>
              </a:rPr>
              <a:t>[Beskriv hvilke formelle grunde, der kan være til at implementere denne type løsning (hvis der er nogen), f.eks. persondataforordningen, reduktion af en konkret risiko eller et krav i en sikkerhedsstandard.] </a:t>
            </a:r>
          </a:p>
          <a:p>
            <a:endParaRPr lang="da-DK" altLang="da-DK" sz="100" dirty="0"/>
          </a:p>
        </p:txBody>
      </p:sp>
      <p:sp>
        <p:nvSpPr>
          <p:cNvPr id="19" name="Pladsholder til tekst 7">
            <a:extLst>
              <a:ext uri="{FF2B5EF4-FFF2-40B4-BE49-F238E27FC236}">
                <a16:creationId xmlns:a16="http://schemas.microsoft.com/office/drawing/2014/main" id="{45293BF7-2E45-4160-BF6B-CF90AC6F56B9}"/>
              </a:ext>
            </a:extLst>
          </p:cNvPr>
          <p:cNvSpPr txBox="1">
            <a:spLocks/>
          </p:cNvSpPr>
          <p:nvPr/>
        </p:nvSpPr>
        <p:spPr>
          <a:xfrm>
            <a:off x="899615" y="3526578"/>
            <a:ext cx="2487580" cy="398353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marL="0" indent="0" algn="ctr" defTabSz="342892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20000"/>
              <a:buFont typeface="Wingdings" panose="05000000000000000000" pitchFamily="2" charset="2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540000" indent="0" algn="l" defTabSz="342892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sz="1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88996" indent="0" algn="l" defTabSz="342892" rtl="0" eaLnBrk="1" latinLnBrk="0" hangingPunct="1">
              <a:spcBef>
                <a:spcPts val="0"/>
              </a:spcBef>
              <a:spcAft>
                <a:spcPts val="300"/>
              </a:spcAft>
              <a:buFont typeface="Arial"/>
              <a:buNone/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88996" indent="0" algn="l" defTabSz="342892" rtl="0" eaLnBrk="1" latinLnBrk="0" hangingPunct="1">
              <a:spcBef>
                <a:spcPts val="0"/>
              </a:spcBef>
              <a:spcAft>
                <a:spcPts val="300"/>
              </a:spcAft>
              <a:buFont typeface="Arial"/>
              <a:buNone/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566" indent="0" algn="l" defTabSz="342892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800"/>
              </a:lnSpc>
            </a:pPr>
            <a:r>
              <a:rPr lang="da-DK" sz="1600" dirty="0">
                <a:solidFill>
                  <a:schemeClr val="accent1"/>
                </a:solidFill>
              </a:rPr>
              <a:t>Compliance</a:t>
            </a:r>
            <a:endParaRPr lang="da-DK" sz="2000" dirty="0">
              <a:solidFill>
                <a:schemeClr val="accent1"/>
              </a:solidFill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15031AFB-DB91-4CB9-AF0E-CE1300C6E4C6}"/>
              </a:ext>
            </a:extLst>
          </p:cNvPr>
          <p:cNvSpPr txBox="1"/>
          <p:nvPr/>
        </p:nvSpPr>
        <p:spPr>
          <a:xfrm>
            <a:off x="7683978" y="325400"/>
            <a:ext cx="4580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>
                <a:solidFill>
                  <a:schemeClr val="tx2"/>
                </a:solidFill>
              </a:rPr>
              <a:t>Projektansvarlig: </a:t>
            </a:r>
            <a:r>
              <a:rPr lang="da-DK" sz="1400" i="1" dirty="0">
                <a:solidFill>
                  <a:schemeClr val="tx2"/>
                </a:solidFill>
              </a:rPr>
              <a:t>[navn på den projektansvarlige]</a:t>
            </a:r>
          </a:p>
          <a:p>
            <a:r>
              <a:rPr lang="da-DK" sz="1400" dirty="0">
                <a:solidFill>
                  <a:schemeClr val="tx2"/>
                </a:solidFill>
              </a:rPr>
              <a:t>Driftsansvarlig: </a:t>
            </a:r>
            <a:r>
              <a:rPr lang="da-DK" sz="1400" i="1" dirty="0">
                <a:solidFill>
                  <a:schemeClr val="tx2"/>
                </a:solidFill>
              </a:rPr>
              <a:t>[navn på den projektansvarlige]</a:t>
            </a:r>
          </a:p>
        </p:txBody>
      </p:sp>
      <p:grpSp>
        <p:nvGrpSpPr>
          <p:cNvPr id="30" name="Gruppe 29">
            <a:extLst>
              <a:ext uri="{FF2B5EF4-FFF2-40B4-BE49-F238E27FC236}">
                <a16:creationId xmlns:a16="http://schemas.microsoft.com/office/drawing/2014/main" id="{C044FCCD-BD4B-4B5E-A8AF-B5DE805B6D08}"/>
              </a:ext>
            </a:extLst>
          </p:cNvPr>
          <p:cNvGrpSpPr/>
          <p:nvPr/>
        </p:nvGrpSpPr>
        <p:grpSpPr>
          <a:xfrm>
            <a:off x="4272718" y="4684185"/>
            <a:ext cx="3294315" cy="2084400"/>
            <a:chOff x="6750000" y="4418725"/>
            <a:chExt cx="1882800" cy="1883714"/>
          </a:xfrm>
        </p:grpSpPr>
        <p:sp>
          <p:nvSpPr>
            <p:cNvPr id="31" name="Rektangel 30">
              <a:extLst>
                <a:ext uri="{FF2B5EF4-FFF2-40B4-BE49-F238E27FC236}">
                  <a16:creationId xmlns:a16="http://schemas.microsoft.com/office/drawing/2014/main" id="{773B5F36-CE51-478A-9A4F-6BFD880303F1}"/>
                </a:ext>
              </a:extLst>
            </p:cNvPr>
            <p:cNvSpPr/>
            <p:nvPr/>
          </p:nvSpPr>
          <p:spPr>
            <a:xfrm>
              <a:off x="6750000" y="4418725"/>
              <a:ext cx="1882800" cy="1883714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da-DK" sz="1200" dirty="0">
                  <a:solidFill>
                    <a:schemeClr val="tx2"/>
                  </a:solidFill>
                </a:rPr>
                <a:t>Installation og konfiguration: [</a:t>
              </a:r>
              <a:r>
                <a:rPr lang="da-DK" sz="1200" i="1" dirty="0">
                  <a:solidFill>
                    <a:schemeClr val="tx2"/>
                  </a:solidFill>
                </a:rPr>
                <a:t>Hvor lang tid tager det at installere og konfigurere teknologien?]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da-DK" sz="1200" dirty="0">
                  <a:solidFill>
                    <a:schemeClr val="tx2"/>
                  </a:solidFill>
                </a:rPr>
                <a:t>Drift: [</a:t>
              </a:r>
              <a:r>
                <a:rPr lang="da-DK" sz="1200" i="1" dirty="0">
                  <a:solidFill>
                    <a:schemeClr val="tx2"/>
                  </a:solidFill>
                </a:rPr>
                <a:t>Hvor mange dage (fx pr. måned) skal en IT-ansvarlig afsætte til teknologiens drift?]</a:t>
              </a:r>
            </a:p>
            <a:p>
              <a:endParaRPr lang="da-DK" altLang="da-DK" sz="1200" dirty="0"/>
            </a:p>
          </p:txBody>
        </p:sp>
        <p:sp>
          <p:nvSpPr>
            <p:cNvPr id="32" name="Pladsholder til tekst 7">
              <a:extLst>
                <a:ext uri="{FF2B5EF4-FFF2-40B4-BE49-F238E27FC236}">
                  <a16:creationId xmlns:a16="http://schemas.microsoft.com/office/drawing/2014/main" id="{D2E405BB-3AF9-425A-8812-38B6DC101D00}"/>
                </a:ext>
              </a:extLst>
            </p:cNvPr>
            <p:cNvSpPr txBox="1">
              <a:spLocks/>
            </p:cNvSpPr>
            <p:nvPr/>
          </p:nvSpPr>
          <p:spPr>
            <a:xfrm>
              <a:off x="7039729" y="4564361"/>
              <a:ext cx="1440000" cy="360000"/>
            </a:xfrm>
            <a:prstGeom prst="rect">
              <a:avLst/>
            </a:prstGeom>
            <a:noFill/>
          </p:spPr>
          <p:txBody>
            <a:bodyPr lIns="0" tIns="0" rIns="0" bIns="0">
              <a:normAutofit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altLang="da-DK" sz="1500" dirty="0">
                  <a:solidFill>
                    <a:schemeClr val="accent1"/>
                  </a:solidFill>
                </a:rPr>
                <a:t>Intern tidsmæssig omkostning</a:t>
              </a:r>
            </a:p>
          </p:txBody>
        </p:sp>
      </p:grpSp>
      <p:grpSp>
        <p:nvGrpSpPr>
          <p:cNvPr id="33" name="Gruppe 32">
            <a:extLst>
              <a:ext uri="{FF2B5EF4-FFF2-40B4-BE49-F238E27FC236}">
                <a16:creationId xmlns:a16="http://schemas.microsoft.com/office/drawing/2014/main" id="{BC56044E-2981-47B3-A526-2CA1B38D972A}"/>
              </a:ext>
            </a:extLst>
          </p:cNvPr>
          <p:cNvGrpSpPr/>
          <p:nvPr/>
        </p:nvGrpSpPr>
        <p:grpSpPr>
          <a:xfrm>
            <a:off x="615074" y="4684185"/>
            <a:ext cx="3294315" cy="2084400"/>
            <a:chOff x="557488" y="1362514"/>
            <a:chExt cx="3252511" cy="2084400"/>
          </a:xfrm>
        </p:grpSpPr>
        <p:sp>
          <p:nvSpPr>
            <p:cNvPr id="34" name="Rektangel 33">
              <a:extLst>
                <a:ext uri="{FF2B5EF4-FFF2-40B4-BE49-F238E27FC236}">
                  <a16:creationId xmlns:a16="http://schemas.microsoft.com/office/drawing/2014/main" id="{936C52E8-E528-4A81-AC94-E2641DEAC3EA}"/>
                </a:ext>
              </a:extLst>
            </p:cNvPr>
            <p:cNvSpPr/>
            <p:nvPr/>
          </p:nvSpPr>
          <p:spPr>
            <a:xfrm>
              <a:off x="557488" y="1362514"/>
              <a:ext cx="3252511" cy="2084400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da-DK" sz="1200" dirty="0">
                  <a:solidFill>
                    <a:schemeClr val="tx2"/>
                  </a:solidFill>
                </a:rPr>
                <a:t>Software: [</a:t>
              </a:r>
              <a:r>
                <a:rPr lang="da-DK" sz="1200" i="1" dirty="0">
                  <a:solidFill>
                    <a:schemeClr val="tx2"/>
                  </a:solidFill>
                </a:rPr>
                <a:t>Hvad koster de årlige licensbetalinger?]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da-DK" sz="1200" dirty="0">
                  <a:solidFill>
                    <a:schemeClr val="tx2"/>
                  </a:solidFill>
                </a:rPr>
                <a:t>Installation og konfiguration: [</a:t>
              </a:r>
              <a:r>
                <a:rPr lang="da-DK" sz="1200" i="1" dirty="0">
                  <a:solidFill>
                    <a:schemeClr val="tx2"/>
                  </a:solidFill>
                </a:rPr>
                <a:t>Hvad koster installation og konfigurationen (dvs. tilpasning af løsningen til jeres systemer) fra leverandørens side?]</a:t>
              </a:r>
            </a:p>
            <a:p>
              <a:endParaRPr lang="da-DK" altLang="da-DK" sz="1200" dirty="0"/>
            </a:p>
          </p:txBody>
        </p:sp>
        <p:sp>
          <p:nvSpPr>
            <p:cNvPr id="35" name="Pladsholder til tekst 7">
              <a:extLst>
                <a:ext uri="{FF2B5EF4-FFF2-40B4-BE49-F238E27FC236}">
                  <a16:creationId xmlns:a16="http://schemas.microsoft.com/office/drawing/2014/main" id="{78C46D50-2A8F-4F55-9829-307E3FA0E420}"/>
                </a:ext>
              </a:extLst>
            </p:cNvPr>
            <p:cNvSpPr txBox="1">
              <a:spLocks/>
            </p:cNvSpPr>
            <p:nvPr/>
          </p:nvSpPr>
          <p:spPr>
            <a:xfrm>
              <a:off x="939953" y="1523665"/>
              <a:ext cx="2487580" cy="398353"/>
            </a:xfrm>
            <a:prstGeom prst="rect">
              <a:avLst/>
            </a:prstGeom>
            <a:noFill/>
          </p:spPr>
          <p:txBody>
            <a:bodyPr lIns="0" tIns="0" rIns="0" bIns="0">
              <a:normAutofit fontScale="92500"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da-DK" altLang="da-DK" sz="1600" dirty="0">
                  <a:solidFill>
                    <a:schemeClr val="accent1"/>
                  </a:solidFill>
                </a:rPr>
                <a:t>Ekstern økonomisk omkostning</a:t>
              </a:r>
            </a:p>
          </p:txBody>
        </p:sp>
      </p:grpSp>
      <p:grpSp>
        <p:nvGrpSpPr>
          <p:cNvPr id="36" name="Gruppe 35">
            <a:extLst>
              <a:ext uri="{FF2B5EF4-FFF2-40B4-BE49-F238E27FC236}">
                <a16:creationId xmlns:a16="http://schemas.microsoft.com/office/drawing/2014/main" id="{00CFED6D-D92F-4783-AD03-BDE90602EB4E}"/>
              </a:ext>
            </a:extLst>
          </p:cNvPr>
          <p:cNvGrpSpPr/>
          <p:nvPr/>
        </p:nvGrpSpPr>
        <p:grpSpPr>
          <a:xfrm>
            <a:off x="7888558" y="4684185"/>
            <a:ext cx="3450416" cy="2084400"/>
            <a:chOff x="6750000" y="4418725"/>
            <a:chExt cx="1882800" cy="1883714"/>
          </a:xfrm>
        </p:grpSpPr>
        <p:sp>
          <p:nvSpPr>
            <p:cNvPr id="37" name="Rektangel 36">
              <a:extLst>
                <a:ext uri="{FF2B5EF4-FFF2-40B4-BE49-F238E27FC236}">
                  <a16:creationId xmlns:a16="http://schemas.microsoft.com/office/drawing/2014/main" id="{D52EEA8B-5BA1-4309-B511-18B493C6789D}"/>
                </a:ext>
              </a:extLst>
            </p:cNvPr>
            <p:cNvSpPr/>
            <p:nvPr/>
          </p:nvSpPr>
          <p:spPr>
            <a:xfrm>
              <a:off x="6750000" y="4418725"/>
              <a:ext cx="1882800" cy="1883714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da-DK" sz="1200" dirty="0">
                  <a:solidFill>
                    <a:schemeClr val="tx2"/>
                  </a:solidFill>
                </a:rPr>
                <a:t>Indkøb: [</a:t>
              </a:r>
              <a:r>
                <a:rPr lang="da-DK" sz="1200" i="1" dirty="0">
                  <a:solidFill>
                    <a:schemeClr val="tx2"/>
                  </a:solidFill>
                </a:rPr>
                <a:t>Hvad giver indkøbet af interne og eksterne omkostninger?]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da-DK" sz="1200" dirty="0">
                  <a:solidFill>
                    <a:schemeClr val="tx2"/>
                  </a:solidFill>
                </a:rPr>
                <a:t>Årlig drift: [</a:t>
              </a:r>
              <a:r>
                <a:rPr lang="da-DK" sz="1200" i="1" dirty="0">
                  <a:solidFill>
                    <a:schemeClr val="tx2"/>
                  </a:solidFill>
                </a:rPr>
                <a:t>Hvad koster den samlede årlige drift]  </a:t>
              </a:r>
            </a:p>
            <a:p>
              <a:endParaRPr lang="da-DK" altLang="da-DK" sz="1200" dirty="0"/>
            </a:p>
          </p:txBody>
        </p:sp>
        <p:sp>
          <p:nvSpPr>
            <p:cNvPr id="38" name="Pladsholder til tekst 7">
              <a:extLst>
                <a:ext uri="{FF2B5EF4-FFF2-40B4-BE49-F238E27FC236}">
                  <a16:creationId xmlns:a16="http://schemas.microsoft.com/office/drawing/2014/main" id="{447AF644-611E-4E84-90EB-497C4EBF5E0E}"/>
                </a:ext>
              </a:extLst>
            </p:cNvPr>
            <p:cNvSpPr txBox="1">
              <a:spLocks/>
            </p:cNvSpPr>
            <p:nvPr/>
          </p:nvSpPr>
          <p:spPr>
            <a:xfrm>
              <a:off x="7118959" y="4492145"/>
              <a:ext cx="1440000" cy="360000"/>
            </a:xfrm>
            <a:prstGeom prst="rect">
              <a:avLst/>
            </a:prstGeom>
            <a:noFill/>
          </p:spPr>
          <p:txBody>
            <a:bodyPr lIns="0" tIns="0" rIns="0" bIns="0">
              <a:normAutofit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2800"/>
                </a:lnSpc>
              </a:pPr>
              <a:r>
                <a:rPr lang="da-DK" altLang="da-DK" sz="1500" dirty="0">
                  <a:solidFill>
                    <a:schemeClr val="accent1"/>
                  </a:solidFill>
                </a:rPr>
                <a:t>Samlede omkostninger</a:t>
              </a:r>
              <a:endParaRPr lang="da-DK" sz="15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075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>
            <a:extLst>
              <a:ext uri="{FF2B5EF4-FFF2-40B4-BE49-F238E27FC236}">
                <a16:creationId xmlns:a16="http://schemas.microsoft.com/office/drawing/2014/main" id="{C043FE09-0FB7-4098-83C9-CB720AB9768D}"/>
              </a:ext>
            </a:extLst>
          </p:cNvPr>
          <p:cNvGrpSpPr/>
          <p:nvPr/>
        </p:nvGrpSpPr>
        <p:grpSpPr>
          <a:xfrm>
            <a:off x="4272718" y="1203488"/>
            <a:ext cx="3252511" cy="2084400"/>
            <a:chOff x="6750000" y="4418725"/>
            <a:chExt cx="1882800" cy="1883714"/>
          </a:xfrm>
        </p:grpSpPr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08F9E280-B33C-4497-8ED1-69875F5F9E62}"/>
                </a:ext>
              </a:extLst>
            </p:cNvPr>
            <p:cNvSpPr/>
            <p:nvPr/>
          </p:nvSpPr>
          <p:spPr>
            <a:xfrm>
              <a:off x="6750000" y="4418725"/>
              <a:ext cx="1882800" cy="1883714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da-DK" altLang="da-DK" sz="1200" dirty="0">
                  <a:solidFill>
                    <a:schemeClr val="tx2"/>
                  </a:solidFill>
                </a:rPr>
                <a:t>Vi vil gerne vide alt, hvad der sker på virksomhedens udstyr.</a:t>
              </a:r>
            </a:p>
            <a:p>
              <a:endParaRPr lang="da-DK" altLang="da-DK" sz="1200" dirty="0"/>
            </a:p>
          </p:txBody>
        </p:sp>
        <p:sp>
          <p:nvSpPr>
            <p:cNvPr id="6" name="Pladsholder til tekst 7">
              <a:extLst>
                <a:ext uri="{FF2B5EF4-FFF2-40B4-BE49-F238E27FC236}">
                  <a16:creationId xmlns:a16="http://schemas.microsoft.com/office/drawing/2014/main" id="{B9606B1E-A4D5-4648-8AC5-D40747DA4684}"/>
                </a:ext>
              </a:extLst>
            </p:cNvPr>
            <p:cNvSpPr txBox="1">
              <a:spLocks/>
            </p:cNvSpPr>
            <p:nvPr/>
          </p:nvSpPr>
          <p:spPr>
            <a:xfrm>
              <a:off x="7110616" y="4582325"/>
              <a:ext cx="1440000" cy="360000"/>
            </a:xfrm>
            <a:prstGeom prst="rect">
              <a:avLst/>
            </a:prstGeom>
            <a:noFill/>
          </p:spPr>
          <p:txBody>
            <a:bodyPr lIns="0" tIns="0" rIns="0" bIns="0">
              <a:normAutofit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2800"/>
                </a:lnSpc>
              </a:pPr>
              <a:r>
                <a:rPr lang="da-DK" sz="1600" dirty="0">
                  <a:solidFill>
                    <a:schemeClr val="accent1"/>
                  </a:solidFill>
                </a:rPr>
                <a:t>Teknologiens formål</a:t>
              </a:r>
              <a:endParaRPr lang="da-DK" sz="20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9EF54A04-CEC4-4DF2-B465-4F509E957A74}"/>
              </a:ext>
            </a:extLst>
          </p:cNvPr>
          <p:cNvSpPr txBox="1">
            <a:spLocks/>
          </p:cNvSpPr>
          <p:nvPr/>
        </p:nvSpPr>
        <p:spPr>
          <a:xfrm>
            <a:off x="615074" y="269032"/>
            <a:ext cx="7516147" cy="7481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altLang="da-DK" dirty="0">
                <a:solidFill>
                  <a:schemeClr val="tx2"/>
                </a:solidFill>
              </a:rPr>
              <a:t>SIEM </a:t>
            </a:r>
            <a:r>
              <a:rPr lang="da-DK" altLang="da-DK" dirty="0" err="1">
                <a:solidFill>
                  <a:schemeClr val="tx2"/>
                </a:solidFill>
              </a:rPr>
              <a:t>Logging</a:t>
            </a:r>
            <a:endParaRPr lang="da-DK" altLang="da-DK" dirty="0">
              <a:solidFill>
                <a:schemeClr val="tx2"/>
              </a:solidFill>
            </a:endParaRPr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7C74A351-C174-4AA0-8A2C-2B62CFF0DBDB}"/>
              </a:ext>
            </a:extLst>
          </p:cNvPr>
          <p:cNvGrpSpPr/>
          <p:nvPr/>
        </p:nvGrpSpPr>
        <p:grpSpPr>
          <a:xfrm>
            <a:off x="656878" y="1203488"/>
            <a:ext cx="3252511" cy="2084400"/>
            <a:chOff x="557488" y="1362514"/>
            <a:chExt cx="3252511" cy="2084400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13FC0CAF-46A0-48D5-8F7D-C6EA96464772}"/>
                </a:ext>
              </a:extLst>
            </p:cNvPr>
            <p:cNvSpPr/>
            <p:nvPr/>
          </p:nvSpPr>
          <p:spPr>
            <a:xfrm>
              <a:off x="557488" y="1362514"/>
              <a:ext cx="3252511" cy="2084400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da-DK" altLang="da-DK" sz="1200" dirty="0">
                  <a:solidFill>
                    <a:schemeClr val="tx2"/>
                  </a:solidFill>
                </a:rPr>
                <a:t>SIEM </a:t>
              </a:r>
              <a:r>
                <a:rPr lang="da-DK" altLang="da-DK" sz="1200" dirty="0" err="1">
                  <a:solidFill>
                    <a:schemeClr val="tx2"/>
                  </a:solidFill>
                </a:rPr>
                <a:t>Logging</a:t>
              </a:r>
              <a:r>
                <a:rPr lang="da-DK" altLang="da-DK" sz="1200" dirty="0">
                  <a:solidFill>
                    <a:schemeClr val="tx2"/>
                  </a:solidFill>
                </a:rPr>
                <a:t> (flere produkter at vælge imellem)</a:t>
              </a:r>
            </a:p>
            <a:p>
              <a:endParaRPr lang="da-DK" altLang="da-DK" sz="1200" dirty="0"/>
            </a:p>
          </p:txBody>
        </p:sp>
        <p:sp>
          <p:nvSpPr>
            <p:cNvPr id="9" name="Pladsholder til tekst 7">
              <a:extLst>
                <a:ext uri="{FF2B5EF4-FFF2-40B4-BE49-F238E27FC236}">
                  <a16:creationId xmlns:a16="http://schemas.microsoft.com/office/drawing/2014/main" id="{BF84F11B-6C4D-4C31-8395-78F866F7A5D0}"/>
                </a:ext>
              </a:extLst>
            </p:cNvPr>
            <p:cNvSpPr txBox="1">
              <a:spLocks/>
            </p:cNvSpPr>
            <p:nvPr/>
          </p:nvSpPr>
          <p:spPr>
            <a:xfrm>
              <a:off x="939953" y="1543543"/>
              <a:ext cx="2487580" cy="398353"/>
            </a:xfrm>
            <a:prstGeom prst="rect">
              <a:avLst/>
            </a:prstGeom>
            <a:noFill/>
          </p:spPr>
          <p:txBody>
            <a:bodyPr lIns="0" tIns="0" rIns="0" bIns="0">
              <a:normAutofit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2800"/>
                </a:lnSpc>
              </a:pPr>
              <a:r>
                <a:rPr lang="da-DK" sz="1600" dirty="0">
                  <a:solidFill>
                    <a:schemeClr val="accent1"/>
                  </a:solidFill>
                </a:rPr>
                <a:t>Teknologiens navn</a:t>
              </a:r>
              <a:endParaRPr lang="da-DK" sz="20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2" name="Gruppe 11">
            <a:extLst>
              <a:ext uri="{FF2B5EF4-FFF2-40B4-BE49-F238E27FC236}">
                <a16:creationId xmlns:a16="http://schemas.microsoft.com/office/drawing/2014/main" id="{FD647D2A-DE96-4335-80FD-30407D569CF0}"/>
              </a:ext>
            </a:extLst>
          </p:cNvPr>
          <p:cNvGrpSpPr/>
          <p:nvPr/>
        </p:nvGrpSpPr>
        <p:grpSpPr>
          <a:xfrm>
            <a:off x="7888558" y="1203489"/>
            <a:ext cx="3450416" cy="2084400"/>
            <a:chOff x="6750001" y="4418724"/>
            <a:chExt cx="1997362" cy="1855908"/>
          </a:xfrm>
        </p:grpSpPr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20BA393F-7EBF-4F7C-850C-65272ED8709E}"/>
                </a:ext>
              </a:extLst>
            </p:cNvPr>
            <p:cNvSpPr/>
            <p:nvPr/>
          </p:nvSpPr>
          <p:spPr>
            <a:xfrm>
              <a:off x="6750001" y="4418724"/>
              <a:ext cx="1997362" cy="1855908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r>
                <a:rPr lang="da-DK" altLang="da-DK" sz="1050" dirty="0">
                  <a:solidFill>
                    <a:schemeClr val="tx2"/>
                  </a:solidFill>
                </a:rPr>
                <a:t>SIEM </a:t>
              </a:r>
              <a:r>
                <a:rPr lang="da-DK" altLang="da-DK" sz="1050" dirty="0" err="1">
                  <a:solidFill>
                    <a:schemeClr val="tx2"/>
                  </a:solidFill>
                </a:rPr>
                <a:t>Logging</a:t>
              </a:r>
              <a:r>
                <a:rPr lang="da-DK" altLang="da-DK" sz="1050" dirty="0">
                  <a:solidFill>
                    <a:schemeClr val="tx2"/>
                  </a:solidFill>
                </a:rPr>
                <a:t> samler logs fra terminaler, servere og netværksudstyr i </a:t>
              </a:r>
              <a:r>
                <a:rPr lang="da-DK" altLang="da-DK" sz="1050" dirty="0" err="1">
                  <a:solidFill>
                    <a:schemeClr val="tx2"/>
                  </a:solidFill>
                </a:rPr>
                <a:t>eet</a:t>
              </a:r>
              <a:r>
                <a:rPr lang="da-DK" altLang="da-DK" sz="1050" dirty="0">
                  <a:solidFill>
                    <a:schemeClr val="tx2"/>
                  </a:solidFill>
                </a:rPr>
                <a:t> program. De logs, der opsamles, kan blive analyseret af eksterne eksperter i et Security Operations Center, der sammenligner med, hvad der sker internationalt. Samtidig kan virksomheden også analysere dem og modtage alarmer i det øjeblik hændelserne sker. SIEM giver evnen til at opdage hændelser meget hurtigt, og til at spore angreb der rammer en virksomhed via forskellige kanaler. </a:t>
              </a:r>
            </a:p>
          </p:txBody>
        </p:sp>
        <p:sp>
          <p:nvSpPr>
            <p:cNvPr id="14" name="Pladsholder til tekst 7">
              <a:extLst>
                <a:ext uri="{FF2B5EF4-FFF2-40B4-BE49-F238E27FC236}">
                  <a16:creationId xmlns:a16="http://schemas.microsoft.com/office/drawing/2014/main" id="{A1BADDF5-B62F-4766-94D8-221741493D11}"/>
                </a:ext>
              </a:extLst>
            </p:cNvPr>
            <p:cNvSpPr txBox="1">
              <a:spLocks/>
            </p:cNvSpPr>
            <p:nvPr/>
          </p:nvSpPr>
          <p:spPr>
            <a:xfrm>
              <a:off x="7110616" y="4582325"/>
              <a:ext cx="1440000" cy="360000"/>
            </a:xfrm>
            <a:prstGeom prst="rect">
              <a:avLst/>
            </a:prstGeom>
            <a:noFill/>
          </p:spPr>
          <p:txBody>
            <a:bodyPr lIns="0" tIns="0" rIns="0" bIns="0">
              <a:normAutofit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2800"/>
                </a:lnSpc>
              </a:pPr>
              <a:r>
                <a:rPr lang="da-DK" sz="1600" dirty="0">
                  <a:solidFill>
                    <a:schemeClr val="accent1"/>
                  </a:solidFill>
                </a:rPr>
                <a:t>Funktionalitet</a:t>
              </a:r>
              <a:endParaRPr lang="da-DK" sz="20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Rektangel 16">
            <a:extLst>
              <a:ext uri="{FF2B5EF4-FFF2-40B4-BE49-F238E27FC236}">
                <a16:creationId xmlns:a16="http://schemas.microsoft.com/office/drawing/2014/main" id="{3F69830D-1410-4FC5-93F2-79225FAF3708}"/>
              </a:ext>
            </a:extLst>
          </p:cNvPr>
          <p:cNvSpPr/>
          <p:nvPr/>
        </p:nvSpPr>
        <p:spPr>
          <a:xfrm>
            <a:off x="656877" y="3420673"/>
            <a:ext cx="10682097" cy="1094512"/>
          </a:xfrm>
          <a:prstGeom prst="rect">
            <a:avLst/>
          </a:prstGeom>
          <a:noFill/>
          <a:ln w="63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<a:prstTxWarp prst="textNoShape">
              <a:avLst/>
            </a:prstTxWarp>
            <a:normAutofit fontScale="25000" lnSpcReduction="20000"/>
          </a:bodyPr>
          <a:lstStyle/>
          <a:p>
            <a:r>
              <a:rPr lang="da-DK" altLang="da-DK" sz="4800" dirty="0">
                <a:solidFill>
                  <a:schemeClr val="tx2"/>
                </a:solidFill>
              </a:rPr>
              <a:t>ISO: Det er en betingelse for, at vi kan efterleve en lang række af kontroller i virksomhedens ISO-baserede regelsæt.</a:t>
            </a:r>
          </a:p>
          <a:p>
            <a:r>
              <a:rPr lang="da-DK" altLang="da-DK" sz="4800" dirty="0">
                <a:solidFill>
                  <a:schemeClr val="tx2"/>
                </a:solidFill>
              </a:rPr>
              <a:t>GDPR: Logning er </a:t>
            </a:r>
            <a:r>
              <a:rPr lang="da-DK" altLang="da-DK" sz="4800" dirty="0" err="1">
                <a:solidFill>
                  <a:schemeClr val="tx2"/>
                </a:solidFill>
              </a:rPr>
              <a:t>state</a:t>
            </a:r>
            <a:r>
              <a:rPr lang="da-DK" altLang="da-DK" sz="4800" dirty="0">
                <a:solidFill>
                  <a:schemeClr val="tx2"/>
                </a:solidFill>
              </a:rPr>
              <a:t> of the art og i en række sammenhænge et krav i sikkerhedsbekendtgørelsen. Der er ikke et eksplicit krav om at logningen skal være ”SIEM”, som integreret i </a:t>
            </a:r>
            <a:r>
              <a:rPr lang="da-DK" altLang="da-DK" sz="4800" dirty="0" err="1">
                <a:solidFill>
                  <a:schemeClr val="tx2"/>
                </a:solidFill>
              </a:rPr>
              <a:t>eet</a:t>
            </a:r>
            <a:r>
              <a:rPr lang="da-DK" altLang="da-DK" sz="4800" dirty="0">
                <a:solidFill>
                  <a:schemeClr val="tx2"/>
                </a:solidFill>
              </a:rPr>
              <a:t> system.</a:t>
            </a:r>
          </a:p>
          <a:p>
            <a:endParaRPr lang="da-DK" altLang="da-DK" sz="1200" dirty="0"/>
          </a:p>
        </p:txBody>
      </p:sp>
      <p:sp>
        <p:nvSpPr>
          <p:cNvPr id="19" name="Pladsholder til tekst 7">
            <a:extLst>
              <a:ext uri="{FF2B5EF4-FFF2-40B4-BE49-F238E27FC236}">
                <a16:creationId xmlns:a16="http://schemas.microsoft.com/office/drawing/2014/main" id="{45293BF7-2E45-4160-BF6B-CF90AC6F56B9}"/>
              </a:ext>
            </a:extLst>
          </p:cNvPr>
          <p:cNvSpPr txBox="1">
            <a:spLocks/>
          </p:cNvSpPr>
          <p:nvPr/>
        </p:nvSpPr>
        <p:spPr>
          <a:xfrm>
            <a:off x="899615" y="3526578"/>
            <a:ext cx="2487580" cy="398353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marL="0" indent="0" algn="ctr" defTabSz="342892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20000"/>
              <a:buFont typeface="Wingdings" panose="05000000000000000000" pitchFamily="2" charset="2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540000" indent="0" algn="l" defTabSz="342892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sz="1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88996" indent="0" algn="l" defTabSz="342892" rtl="0" eaLnBrk="1" latinLnBrk="0" hangingPunct="1">
              <a:spcBef>
                <a:spcPts val="0"/>
              </a:spcBef>
              <a:spcAft>
                <a:spcPts val="300"/>
              </a:spcAft>
              <a:buFont typeface="Arial"/>
              <a:buNone/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88996" indent="0" algn="l" defTabSz="342892" rtl="0" eaLnBrk="1" latinLnBrk="0" hangingPunct="1">
              <a:spcBef>
                <a:spcPts val="0"/>
              </a:spcBef>
              <a:spcAft>
                <a:spcPts val="300"/>
              </a:spcAft>
              <a:buFont typeface="Arial"/>
              <a:buNone/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566" indent="0" algn="l" defTabSz="342892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800"/>
              </a:lnSpc>
            </a:pPr>
            <a:r>
              <a:rPr lang="da-DK" sz="1600" dirty="0">
                <a:solidFill>
                  <a:schemeClr val="accent1"/>
                </a:solidFill>
              </a:rPr>
              <a:t>Compliance</a:t>
            </a:r>
            <a:endParaRPr lang="da-DK" sz="2000" dirty="0">
              <a:solidFill>
                <a:schemeClr val="accent1"/>
              </a:solidFill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15031AFB-DB91-4CB9-AF0E-CE1300C6E4C6}"/>
              </a:ext>
            </a:extLst>
          </p:cNvPr>
          <p:cNvSpPr txBox="1"/>
          <p:nvPr/>
        </p:nvSpPr>
        <p:spPr>
          <a:xfrm>
            <a:off x="6724311" y="131414"/>
            <a:ext cx="4580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Projektansvarlig:_________________________</a:t>
            </a:r>
          </a:p>
          <a:p>
            <a:endParaRPr lang="da-DK" dirty="0"/>
          </a:p>
          <a:p>
            <a:r>
              <a:rPr lang="da-DK" dirty="0"/>
              <a:t>Driftsansvarlig: _________________________</a:t>
            </a:r>
          </a:p>
          <a:p>
            <a:endParaRPr lang="da-DK" dirty="0"/>
          </a:p>
        </p:txBody>
      </p:sp>
      <p:grpSp>
        <p:nvGrpSpPr>
          <p:cNvPr id="30" name="Gruppe 29">
            <a:extLst>
              <a:ext uri="{FF2B5EF4-FFF2-40B4-BE49-F238E27FC236}">
                <a16:creationId xmlns:a16="http://schemas.microsoft.com/office/drawing/2014/main" id="{C044FCCD-BD4B-4B5E-A8AF-B5DE805B6D08}"/>
              </a:ext>
            </a:extLst>
          </p:cNvPr>
          <p:cNvGrpSpPr/>
          <p:nvPr/>
        </p:nvGrpSpPr>
        <p:grpSpPr>
          <a:xfrm>
            <a:off x="4272718" y="4684185"/>
            <a:ext cx="3294315" cy="2084400"/>
            <a:chOff x="6750000" y="4418725"/>
            <a:chExt cx="1882800" cy="1883714"/>
          </a:xfrm>
        </p:grpSpPr>
        <p:sp>
          <p:nvSpPr>
            <p:cNvPr id="31" name="Rektangel 30">
              <a:extLst>
                <a:ext uri="{FF2B5EF4-FFF2-40B4-BE49-F238E27FC236}">
                  <a16:creationId xmlns:a16="http://schemas.microsoft.com/office/drawing/2014/main" id="{773B5F36-CE51-478A-9A4F-6BFD880303F1}"/>
                </a:ext>
              </a:extLst>
            </p:cNvPr>
            <p:cNvSpPr/>
            <p:nvPr/>
          </p:nvSpPr>
          <p:spPr>
            <a:xfrm>
              <a:off x="6750000" y="4418725"/>
              <a:ext cx="1882800" cy="1883714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da-DK" altLang="da-DK" sz="1200" dirty="0">
                  <a:solidFill>
                    <a:schemeClr val="tx2"/>
                  </a:solidFill>
                </a:rPr>
                <a:t>Installation og konfiguration: 3 mdr.</a:t>
              </a:r>
            </a:p>
            <a:p>
              <a:endParaRPr lang="da-DK" altLang="da-DK" sz="1200" dirty="0">
                <a:solidFill>
                  <a:schemeClr val="tx2"/>
                </a:solidFill>
              </a:endParaRPr>
            </a:p>
            <a:p>
              <a:r>
                <a:rPr lang="da-DK" altLang="da-DK" sz="1200" dirty="0">
                  <a:solidFill>
                    <a:schemeClr val="tx2"/>
                  </a:solidFill>
                </a:rPr>
                <a:t>Drift: 3 dage pr. md.</a:t>
              </a:r>
            </a:p>
            <a:p>
              <a:endParaRPr lang="da-DK" altLang="da-DK" sz="1200" dirty="0"/>
            </a:p>
          </p:txBody>
        </p:sp>
        <p:sp>
          <p:nvSpPr>
            <p:cNvPr id="32" name="Pladsholder til tekst 7">
              <a:extLst>
                <a:ext uri="{FF2B5EF4-FFF2-40B4-BE49-F238E27FC236}">
                  <a16:creationId xmlns:a16="http://schemas.microsoft.com/office/drawing/2014/main" id="{D2E405BB-3AF9-425A-8812-38B6DC101D00}"/>
                </a:ext>
              </a:extLst>
            </p:cNvPr>
            <p:cNvSpPr txBox="1">
              <a:spLocks/>
            </p:cNvSpPr>
            <p:nvPr/>
          </p:nvSpPr>
          <p:spPr>
            <a:xfrm>
              <a:off x="7085454" y="4564361"/>
              <a:ext cx="1440000" cy="360000"/>
            </a:xfrm>
            <a:prstGeom prst="rect">
              <a:avLst/>
            </a:prstGeom>
            <a:noFill/>
          </p:spPr>
          <p:txBody>
            <a:bodyPr lIns="0" tIns="0" rIns="0" bIns="0">
              <a:normAutofit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altLang="da-DK" sz="1500" dirty="0">
                  <a:solidFill>
                    <a:schemeClr val="accent1"/>
                  </a:solidFill>
                </a:rPr>
                <a:t>Intern tidsmæssig omkostning</a:t>
              </a:r>
            </a:p>
          </p:txBody>
        </p:sp>
      </p:grpSp>
      <p:grpSp>
        <p:nvGrpSpPr>
          <p:cNvPr id="33" name="Gruppe 32">
            <a:extLst>
              <a:ext uri="{FF2B5EF4-FFF2-40B4-BE49-F238E27FC236}">
                <a16:creationId xmlns:a16="http://schemas.microsoft.com/office/drawing/2014/main" id="{BC56044E-2981-47B3-A526-2CA1B38D972A}"/>
              </a:ext>
            </a:extLst>
          </p:cNvPr>
          <p:cNvGrpSpPr/>
          <p:nvPr/>
        </p:nvGrpSpPr>
        <p:grpSpPr>
          <a:xfrm>
            <a:off x="615074" y="4684185"/>
            <a:ext cx="3294315" cy="2084400"/>
            <a:chOff x="557488" y="1362514"/>
            <a:chExt cx="3252511" cy="2084400"/>
          </a:xfrm>
        </p:grpSpPr>
        <p:sp>
          <p:nvSpPr>
            <p:cNvPr id="34" name="Rektangel 33">
              <a:extLst>
                <a:ext uri="{FF2B5EF4-FFF2-40B4-BE49-F238E27FC236}">
                  <a16:creationId xmlns:a16="http://schemas.microsoft.com/office/drawing/2014/main" id="{936C52E8-E528-4A81-AC94-E2641DEAC3EA}"/>
                </a:ext>
              </a:extLst>
            </p:cNvPr>
            <p:cNvSpPr/>
            <p:nvPr/>
          </p:nvSpPr>
          <p:spPr>
            <a:xfrm>
              <a:off x="557488" y="1362514"/>
              <a:ext cx="3252511" cy="2084400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da-DK" altLang="da-DK" sz="1200" dirty="0">
                  <a:solidFill>
                    <a:schemeClr val="tx2"/>
                  </a:solidFill>
                </a:rPr>
                <a:t>Software: YYY.000 kr. årligt</a:t>
              </a:r>
            </a:p>
            <a:p>
              <a:r>
                <a:rPr lang="da-DK" altLang="da-DK" sz="1200" dirty="0">
                  <a:solidFill>
                    <a:schemeClr val="tx2"/>
                  </a:solidFill>
                </a:rPr>
                <a:t>	</a:t>
              </a:r>
            </a:p>
            <a:p>
              <a:r>
                <a:rPr lang="da-DK" altLang="da-DK" sz="1200" dirty="0">
                  <a:solidFill>
                    <a:schemeClr val="tx2"/>
                  </a:solidFill>
                </a:rPr>
                <a:t>Installation og konfiguration: YYY.000 kr. </a:t>
              </a:r>
            </a:p>
            <a:p>
              <a:endParaRPr lang="da-DK" altLang="da-DK" sz="1200" dirty="0"/>
            </a:p>
          </p:txBody>
        </p:sp>
        <p:sp>
          <p:nvSpPr>
            <p:cNvPr id="35" name="Pladsholder til tekst 7">
              <a:extLst>
                <a:ext uri="{FF2B5EF4-FFF2-40B4-BE49-F238E27FC236}">
                  <a16:creationId xmlns:a16="http://schemas.microsoft.com/office/drawing/2014/main" id="{78C46D50-2A8F-4F55-9829-307E3FA0E420}"/>
                </a:ext>
              </a:extLst>
            </p:cNvPr>
            <p:cNvSpPr txBox="1">
              <a:spLocks/>
            </p:cNvSpPr>
            <p:nvPr/>
          </p:nvSpPr>
          <p:spPr>
            <a:xfrm>
              <a:off x="939953" y="1523665"/>
              <a:ext cx="2487580" cy="398353"/>
            </a:xfrm>
            <a:prstGeom prst="rect">
              <a:avLst/>
            </a:prstGeom>
            <a:noFill/>
          </p:spPr>
          <p:txBody>
            <a:bodyPr lIns="0" tIns="0" rIns="0" bIns="0">
              <a:normAutofit fontScale="92500"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da-DK" altLang="da-DK" sz="1600" dirty="0">
                  <a:solidFill>
                    <a:schemeClr val="accent1"/>
                  </a:solidFill>
                </a:rPr>
                <a:t>Ekstern økonomisk omkostning</a:t>
              </a:r>
            </a:p>
          </p:txBody>
        </p:sp>
      </p:grpSp>
      <p:grpSp>
        <p:nvGrpSpPr>
          <p:cNvPr id="36" name="Gruppe 35">
            <a:extLst>
              <a:ext uri="{FF2B5EF4-FFF2-40B4-BE49-F238E27FC236}">
                <a16:creationId xmlns:a16="http://schemas.microsoft.com/office/drawing/2014/main" id="{00CFED6D-D92F-4783-AD03-BDE90602EB4E}"/>
              </a:ext>
            </a:extLst>
          </p:cNvPr>
          <p:cNvGrpSpPr/>
          <p:nvPr/>
        </p:nvGrpSpPr>
        <p:grpSpPr>
          <a:xfrm>
            <a:off x="7888558" y="4684185"/>
            <a:ext cx="3450416" cy="2084400"/>
            <a:chOff x="6750000" y="4418725"/>
            <a:chExt cx="1882800" cy="1883714"/>
          </a:xfrm>
        </p:grpSpPr>
        <p:sp>
          <p:nvSpPr>
            <p:cNvPr id="37" name="Rektangel 36">
              <a:extLst>
                <a:ext uri="{FF2B5EF4-FFF2-40B4-BE49-F238E27FC236}">
                  <a16:creationId xmlns:a16="http://schemas.microsoft.com/office/drawing/2014/main" id="{D52EEA8B-5BA1-4309-B511-18B493C6789D}"/>
                </a:ext>
              </a:extLst>
            </p:cNvPr>
            <p:cNvSpPr/>
            <p:nvPr/>
          </p:nvSpPr>
          <p:spPr>
            <a:xfrm>
              <a:off x="6750000" y="4418725"/>
              <a:ext cx="1882800" cy="1883714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612000" rIns="180000" bIns="180000" numCol="1" spcCol="0" rtlCol="0" fromWordArt="0" anchor="t" anchorCtr="0" forceAA="0" compatLnSpc="1">
              <a:prstTxWarp prst="textNoShape">
                <a:avLst/>
              </a:prstTxWarp>
              <a:normAutofit/>
            </a:bodyPr>
            <a:lstStyle/>
            <a:p>
              <a:r>
                <a:rPr lang="da-DK" altLang="da-DK" sz="1200" dirty="0">
                  <a:solidFill>
                    <a:schemeClr val="tx2"/>
                  </a:solidFill>
                </a:rPr>
                <a:t>Indkøb: YYY.000 kr.</a:t>
              </a:r>
            </a:p>
            <a:p>
              <a:endParaRPr lang="da-DK" altLang="da-DK" sz="1200" dirty="0">
                <a:solidFill>
                  <a:schemeClr val="tx2"/>
                </a:solidFill>
              </a:endParaRPr>
            </a:p>
            <a:p>
              <a:r>
                <a:rPr lang="da-DK" altLang="da-DK" sz="1200" dirty="0">
                  <a:solidFill>
                    <a:schemeClr val="tx2"/>
                  </a:solidFill>
                </a:rPr>
                <a:t>Årlig drift: YYY.000 kr.</a:t>
              </a:r>
            </a:p>
            <a:p>
              <a:endParaRPr lang="da-DK" altLang="da-DK" sz="1200" dirty="0"/>
            </a:p>
          </p:txBody>
        </p:sp>
        <p:sp>
          <p:nvSpPr>
            <p:cNvPr id="38" name="Pladsholder til tekst 7">
              <a:extLst>
                <a:ext uri="{FF2B5EF4-FFF2-40B4-BE49-F238E27FC236}">
                  <a16:creationId xmlns:a16="http://schemas.microsoft.com/office/drawing/2014/main" id="{447AF644-611E-4E84-90EB-497C4EBF5E0E}"/>
                </a:ext>
              </a:extLst>
            </p:cNvPr>
            <p:cNvSpPr txBox="1">
              <a:spLocks/>
            </p:cNvSpPr>
            <p:nvPr/>
          </p:nvSpPr>
          <p:spPr>
            <a:xfrm>
              <a:off x="7118959" y="4492145"/>
              <a:ext cx="1440000" cy="360000"/>
            </a:xfrm>
            <a:prstGeom prst="rect">
              <a:avLst/>
            </a:prstGeom>
            <a:noFill/>
          </p:spPr>
          <p:txBody>
            <a:bodyPr lIns="0" tIns="0" rIns="0" bIns="0">
              <a:normAutofit/>
            </a:bodyPr>
            <a:lstStyle>
              <a:lvl1pPr marL="0" indent="0" algn="ctr" defTabSz="342892" rtl="0" eaLnBrk="1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ct val="120000"/>
                <a:buFont typeface="Wingdings" panose="05000000000000000000" pitchFamily="2" charset="2"/>
                <a:buNone/>
                <a:defRPr sz="14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540000" indent="0" algn="l" defTabSz="342892" rtl="0" eaLnBrk="1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None/>
                <a:defRPr sz="17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2pPr>
              <a:lvl3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105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3pPr>
              <a:lvl4pPr marL="188996" indent="0" algn="l" defTabSz="342892" rtl="0" eaLnBrk="1" latinLnBrk="0" hangingPunct="1">
                <a:spcBef>
                  <a:spcPts val="0"/>
                </a:spcBef>
                <a:spcAft>
                  <a:spcPts val="300"/>
                </a:spcAft>
                <a:buFont typeface="Arial"/>
                <a:buNone/>
                <a:defRPr sz="9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4pPr>
              <a:lvl5pPr marL="1371566" indent="0" algn="l" defTabSz="342892" rtl="0" eaLnBrk="1" latinLnBrk="0" hangingPunct="1">
                <a:spcBef>
                  <a:spcPct val="20000"/>
                </a:spcBef>
                <a:buFont typeface="Arial"/>
                <a:buNone/>
                <a:defRPr sz="1500" kern="120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2800"/>
                </a:lnSpc>
              </a:pPr>
              <a:r>
                <a:rPr lang="da-DK" altLang="da-DK" sz="1500" dirty="0">
                  <a:solidFill>
                    <a:schemeClr val="accent1"/>
                  </a:solidFill>
                </a:rPr>
                <a:t>Samlede omkostninger</a:t>
              </a:r>
              <a:endParaRPr lang="da-DK" sz="15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39" name="Tekstfelt 38">
            <a:extLst>
              <a:ext uri="{FF2B5EF4-FFF2-40B4-BE49-F238E27FC236}">
                <a16:creationId xmlns:a16="http://schemas.microsoft.com/office/drawing/2014/main" id="{350B283B-C86F-4F2D-A5FA-0B7AD57F26E1}"/>
              </a:ext>
            </a:extLst>
          </p:cNvPr>
          <p:cNvSpPr txBox="1"/>
          <p:nvPr/>
        </p:nvSpPr>
        <p:spPr>
          <a:xfrm rot="2477055">
            <a:off x="8338493" y="1332129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rgbClr val="FF0000"/>
                </a:solidFill>
              </a:rPr>
              <a:t>Eksempel</a:t>
            </a:r>
          </a:p>
        </p:txBody>
      </p:sp>
    </p:spTree>
    <p:extLst>
      <p:ext uri="{BB962C8B-B14F-4D97-AF65-F5344CB8AC3E}">
        <p14:creationId xmlns:p14="http://schemas.microsoft.com/office/powerpoint/2010/main" val="1112429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455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Office-tema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Eva Elisabeth Roland</dc:creator>
  <cp:lastModifiedBy>Eva Elisabeth Roland</cp:lastModifiedBy>
  <cp:revision>10</cp:revision>
  <dcterms:created xsi:type="dcterms:W3CDTF">2018-10-28T20:39:54Z</dcterms:created>
  <dcterms:modified xsi:type="dcterms:W3CDTF">2018-10-29T09:47:13Z</dcterms:modified>
</cp:coreProperties>
</file>